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88" r:id="rId3"/>
    <p:sldId id="289" r:id="rId4"/>
    <p:sldId id="1249" r:id="rId5"/>
    <p:sldId id="290" r:id="rId6"/>
    <p:sldId id="291" r:id="rId7"/>
    <p:sldId id="292" r:id="rId8"/>
    <p:sldId id="294" r:id="rId9"/>
    <p:sldId id="296" r:id="rId10"/>
    <p:sldId id="297" r:id="rId11"/>
    <p:sldId id="573" r:id="rId12"/>
    <p:sldId id="1236" r:id="rId13"/>
    <p:sldId id="1242" r:id="rId14"/>
    <p:sldId id="1244" r:id="rId15"/>
    <p:sldId id="1246" r:id="rId16"/>
    <p:sldId id="1239" r:id="rId17"/>
    <p:sldId id="1247" r:id="rId18"/>
    <p:sldId id="124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18"/>
    <p:restoredTop sz="94677"/>
  </p:normalViewPr>
  <p:slideViewPr>
    <p:cSldViewPr snapToGrid="0" snapToObjects="1">
      <p:cViewPr varScale="1">
        <p:scale>
          <a:sx n="103" d="100"/>
          <a:sy n="103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160EB-DE43-C546-8C81-B43DA7EBC264}" type="datetimeFigureOut">
              <a:rPr lang="en-US" smtClean="0"/>
              <a:t>9/13/18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178C2-CAD0-C043-A1D9-1FA247E72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75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</a:t>
            </a:r>
          </a:p>
        </p:txBody>
      </p:sp>
    </p:spTree>
    <p:extLst>
      <p:ext uri="{BB962C8B-B14F-4D97-AF65-F5344CB8AC3E}">
        <p14:creationId xmlns:p14="http://schemas.microsoft.com/office/powerpoint/2010/main" val="42982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e3f3ec3e4_2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Jenn give intro to Derek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Derek to intro Jez</a:t>
            </a:r>
            <a:endParaRPr dirty="0"/>
          </a:p>
        </p:txBody>
      </p:sp>
      <p:sp>
        <p:nvSpPr>
          <p:cNvPr id="124" name="Google Shape;124;g3e3f3ec3e4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2763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Derek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2A52E-C819-4009-9C3F-DCFC6ADA55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09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DFC0F-C2D6-4D4F-833C-833AEE8F68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8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3B63C64-C4B6-7B4F-A16E-697F646FA9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16"/>
          <a:stretch/>
        </p:blipFill>
        <p:spPr>
          <a:xfrm>
            <a:off x="0" y="7044"/>
            <a:ext cx="1248597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0F9B42B-E023-E443-9CDE-5318AD82B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00" y="747322"/>
            <a:ext cx="3403882" cy="80196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81910" y="3534774"/>
            <a:ext cx="5237867" cy="12005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tx2"/>
                </a:solidFill>
                <a:latin typeface="+mn-lt"/>
                <a:cs typeface="Arial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enter presenter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1909" y="1661288"/>
            <a:ext cx="7630719" cy="185171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600" b="1" i="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enter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66245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haded background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"/>
            <a:ext cx="12192000" cy="13753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CD9A920-36A6-1C42-96BC-E36894EBEC96}"/>
              </a:ext>
            </a:extLst>
          </p:cNvPr>
          <p:cNvSpPr/>
          <p:nvPr/>
        </p:nvSpPr>
        <p:spPr>
          <a:xfrm>
            <a:off x="0" y="2749616"/>
            <a:ext cx="12192000" cy="4114800"/>
          </a:xfrm>
          <a:prstGeom prst="rect">
            <a:avLst/>
          </a:prstGeom>
          <a:gradFill flip="none" rotWithShape="1">
            <a:gsLst>
              <a:gs pos="100000">
                <a:srgbClr val="ECEEF0"/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86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8C3AB2-D837-D547-9C34-E97BF0D770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9816" y="365125"/>
            <a:ext cx="10043984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Colors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62E471F-533B-FE4E-B570-1E02D462AC5F}"/>
              </a:ext>
            </a:extLst>
          </p:cNvPr>
          <p:cNvSpPr/>
          <p:nvPr/>
        </p:nvSpPr>
        <p:spPr>
          <a:xfrm>
            <a:off x="1309816" y="1878227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5A9BE85-FC81-9F4B-8A80-3CEE6E0B4E2F}"/>
              </a:ext>
            </a:extLst>
          </p:cNvPr>
          <p:cNvSpPr/>
          <p:nvPr/>
        </p:nvSpPr>
        <p:spPr>
          <a:xfrm>
            <a:off x="2463114" y="1878227"/>
            <a:ext cx="914400" cy="9144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F107930-5230-5645-BB79-C73863A09318}"/>
              </a:ext>
            </a:extLst>
          </p:cNvPr>
          <p:cNvSpPr/>
          <p:nvPr/>
        </p:nvSpPr>
        <p:spPr>
          <a:xfrm>
            <a:off x="3616412" y="1878227"/>
            <a:ext cx="914400" cy="914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E81E6D6-214E-314F-90D3-7AE42D566BA3}"/>
              </a:ext>
            </a:extLst>
          </p:cNvPr>
          <p:cNvSpPr/>
          <p:nvPr/>
        </p:nvSpPr>
        <p:spPr>
          <a:xfrm>
            <a:off x="4769710" y="1878227"/>
            <a:ext cx="9144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A67AEA6-79BD-A140-85B7-224BC331F112}"/>
              </a:ext>
            </a:extLst>
          </p:cNvPr>
          <p:cNvSpPr/>
          <p:nvPr/>
        </p:nvSpPr>
        <p:spPr>
          <a:xfrm>
            <a:off x="5923008" y="1878227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6F8645F-C93F-8D43-AF9F-5BF2D0FD0FD6}"/>
              </a:ext>
            </a:extLst>
          </p:cNvPr>
          <p:cNvSpPr/>
          <p:nvPr/>
        </p:nvSpPr>
        <p:spPr>
          <a:xfrm>
            <a:off x="1309816" y="2980166"/>
            <a:ext cx="914400" cy="91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3B4DEF3-BFA4-4146-8B98-FA0A6D2BF4B0}"/>
              </a:ext>
            </a:extLst>
          </p:cNvPr>
          <p:cNvSpPr/>
          <p:nvPr/>
        </p:nvSpPr>
        <p:spPr>
          <a:xfrm>
            <a:off x="2463114" y="2980166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1A0A129-DFA1-4B4F-B061-B1E1ADB30F89}"/>
              </a:ext>
            </a:extLst>
          </p:cNvPr>
          <p:cNvSpPr/>
          <p:nvPr/>
        </p:nvSpPr>
        <p:spPr>
          <a:xfrm>
            <a:off x="3616412" y="2980166"/>
            <a:ext cx="914400" cy="914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8F10B75-DCDB-7F40-93C2-450783965C07}"/>
              </a:ext>
            </a:extLst>
          </p:cNvPr>
          <p:cNvSpPr/>
          <p:nvPr/>
        </p:nvSpPr>
        <p:spPr>
          <a:xfrm>
            <a:off x="4769710" y="2980166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05BBC73-FFEA-DF47-9930-91CB329B3644}"/>
              </a:ext>
            </a:extLst>
          </p:cNvPr>
          <p:cNvSpPr/>
          <p:nvPr/>
        </p:nvSpPr>
        <p:spPr>
          <a:xfrm>
            <a:off x="5923008" y="2980166"/>
            <a:ext cx="914400" cy="914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293751E-1FD7-D14E-94EF-0E4F7F4DF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398142"/>
            <a:ext cx="592580" cy="35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5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1314003" y="164592"/>
            <a:ext cx="10179788" cy="996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4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838200" y="1513840"/>
            <a:ext cx="10744200" cy="453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marR="0" lvl="0" indent="-482588" algn="l" rtl="0">
              <a:spcBef>
                <a:spcPts val="1200"/>
              </a:spcBef>
              <a:spcAft>
                <a:spcPts val="0"/>
              </a:spcAft>
              <a:buClr>
                <a:srgbClr val="08B153"/>
              </a:buClr>
              <a:buSzPts val="2100"/>
              <a:buFont typeface="Merriweather Sans"/>
              <a:buChar char="▪"/>
              <a:defRPr sz="2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spcBef>
                <a:spcPts val="667"/>
              </a:spcBef>
              <a:spcAft>
                <a:spcPts val="0"/>
              </a:spcAft>
              <a:buClr>
                <a:srgbClr val="08B153"/>
              </a:buClr>
              <a:buSzPts val="1800"/>
              <a:buFont typeface="Arial"/>
              <a:buChar char="−"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23323" algn="l" rtl="0">
              <a:spcBef>
                <a:spcPts val="400"/>
              </a:spcBef>
              <a:spcAft>
                <a:spcPts val="0"/>
              </a:spcAft>
              <a:buClr>
                <a:srgbClr val="08B153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97923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4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97923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4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622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666">
          <p15:clr>
            <a:srgbClr val="FBAE40"/>
          </p15:clr>
        </p15:guide>
        <p15:guide id="3" orient="horz" pos="39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66185"/>
            <a:ext cx="12192000" cy="765145"/>
          </a:xfrm>
          <a:prstGeom prst="rect">
            <a:avLst/>
          </a:prstGeom>
        </p:spPr>
        <p:txBody>
          <a:bodyPr/>
          <a:lstStyle>
            <a:lvl1pPr>
              <a:defRPr lang="en-US" sz="4000" b="0" i="0" kern="1200" baseline="0" smtClean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38200" y="1350433"/>
            <a:ext cx="10515600" cy="26915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67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228594" indent="-228594">
              <a:buFont typeface="Arial" charset="0"/>
              <a:buChar char="•"/>
              <a:defRPr sz="1467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487668" indent="-243834">
              <a:buFont typeface=".AppleSystemUIFont" charset="-120"/>
              <a:buChar char="–"/>
              <a:defRPr sz="1333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731502" indent="-243834">
              <a:buFont typeface="Arial" charset="0"/>
              <a:buChar char="•"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975336" indent="-243834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876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/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95678" y="2889250"/>
            <a:ext cx="10200645" cy="1079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lvl="0"/>
            <a:r>
              <a:rPr lang="en-US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0935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Slide">
    <p:bg>
      <p:bgPr>
        <a:solidFill>
          <a:schemeClr val="bg1">
            <a:alpha val="5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0A955D5-8250-0F49-ABC1-B4DEF9CD12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55961" y="-94129"/>
            <a:ext cx="12518852" cy="7046258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xmlns="" id="{275EFD47-EE4C-8E4A-9CDA-7A9EDA61CE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12160" y="1169419"/>
            <a:ext cx="7668979" cy="14835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600" b="1" i="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enter chapter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FEC8B06-4EA8-FA4F-B178-62A279C04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014" y="1159359"/>
            <a:ext cx="1493620" cy="149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62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314003" y="164592"/>
            <a:ext cx="10179788" cy="996306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enter slide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513840"/>
            <a:ext cx="10744200" cy="4531360"/>
          </a:xfrm>
          <a:prstGeom prst="rect">
            <a:avLst/>
          </a:prstGeom>
        </p:spPr>
        <p:txBody>
          <a:bodyPr/>
          <a:lstStyle>
            <a:lvl1pPr marL="469900" indent="-409575">
              <a:spcBef>
                <a:spcPts val="1200"/>
              </a:spcBef>
              <a:buClr>
                <a:srgbClr val="08B153"/>
              </a:buClr>
              <a:tabLst/>
              <a:defRPr sz="2800" b="1">
                <a:solidFill>
                  <a:schemeClr val="tx2"/>
                </a:solidFill>
                <a:latin typeface="+mn-lt"/>
              </a:defRPr>
            </a:lvl1pPr>
            <a:lvl2pPr marL="819150" indent="-349250">
              <a:spcBef>
                <a:spcPts val="600"/>
              </a:spcBef>
              <a:buClr>
                <a:srgbClr val="08B153"/>
              </a:buClr>
              <a:buSzPct val="100000"/>
              <a:buFont typeface="Arial" panose="020B0604020202020204" pitchFamily="34" charset="0"/>
              <a:buChar char="−"/>
              <a:tabLst/>
              <a:defRPr sz="2400">
                <a:solidFill>
                  <a:schemeClr val="tx2"/>
                </a:solidFill>
                <a:latin typeface="+mn-lt"/>
              </a:defRPr>
            </a:lvl2pPr>
            <a:lvl3pPr marL="1082675" indent="-223838">
              <a:spcBef>
                <a:spcPts val="450"/>
              </a:spcBef>
              <a:buClr>
                <a:srgbClr val="08B153"/>
              </a:buClr>
              <a:tabLst/>
              <a:defRPr sz="1800">
                <a:solidFill>
                  <a:schemeClr val="tx2"/>
                </a:solidFill>
                <a:latin typeface="+mn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4813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88">
          <p15:clr>
            <a:srgbClr val="FBAE40"/>
          </p15:clr>
        </p15:guide>
        <p15:guide id="3" orient="horz" pos="52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A4429E3-A2FE-0D4A-8D9E-C25EB7413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840"/>
            <a:ext cx="5073073" cy="4531360"/>
          </a:xfrm>
          <a:prstGeom prst="rect">
            <a:avLst/>
          </a:prstGeom>
        </p:spPr>
        <p:txBody>
          <a:bodyPr/>
          <a:lstStyle>
            <a:lvl1pPr marL="469900" indent="-409575">
              <a:spcBef>
                <a:spcPts val="1200"/>
              </a:spcBef>
              <a:buClr>
                <a:srgbClr val="08B153"/>
              </a:buClr>
              <a:tabLst/>
              <a:defRPr sz="2800" b="1">
                <a:solidFill>
                  <a:schemeClr val="tx2"/>
                </a:solidFill>
                <a:latin typeface="+mn-lt"/>
              </a:defRPr>
            </a:lvl1pPr>
            <a:lvl2pPr marL="819150" indent="-349250">
              <a:spcBef>
                <a:spcPts val="600"/>
              </a:spcBef>
              <a:buClr>
                <a:srgbClr val="08B153"/>
              </a:buClr>
              <a:buSzPct val="100000"/>
              <a:buFont typeface="Arial" panose="020B0604020202020204" pitchFamily="34" charset="0"/>
              <a:buChar char="−"/>
              <a:tabLst/>
              <a:defRPr sz="2400">
                <a:solidFill>
                  <a:schemeClr val="tx2"/>
                </a:solidFill>
                <a:latin typeface="+mn-lt"/>
              </a:defRPr>
            </a:lvl2pPr>
            <a:lvl3pPr marL="1082675" indent="-223838">
              <a:spcBef>
                <a:spcPts val="450"/>
              </a:spcBef>
              <a:buClr>
                <a:srgbClr val="08B153"/>
              </a:buClr>
              <a:tabLst/>
              <a:defRPr sz="1800">
                <a:solidFill>
                  <a:schemeClr val="tx2"/>
                </a:solidFill>
                <a:latin typeface="+mn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5C643316-8DC2-E64D-85A6-306A11766F8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108" y="1513840"/>
            <a:ext cx="5073073" cy="4531360"/>
          </a:xfrm>
          <a:prstGeom prst="rect">
            <a:avLst/>
          </a:prstGeom>
        </p:spPr>
        <p:txBody>
          <a:bodyPr/>
          <a:lstStyle>
            <a:lvl1pPr marL="469900" indent="-409575">
              <a:spcBef>
                <a:spcPts val="1200"/>
              </a:spcBef>
              <a:buClr>
                <a:srgbClr val="08B153"/>
              </a:buClr>
              <a:tabLst/>
              <a:defRPr sz="2800" b="1">
                <a:solidFill>
                  <a:schemeClr val="tx2"/>
                </a:solidFill>
                <a:latin typeface="+mn-lt"/>
              </a:defRPr>
            </a:lvl1pPr>
            <a:lvl2pPr marL="819150" indent="-349250">
              <a:spcBef>
                <a:spcPts val="600"/>
              </a:spcBef>
              <a:buClr>
                <a:srgbClr val="08B153"/>
              </a:buClr>
              <a:buSzPct val="100000"/>
              <a:buFont typeface="Arial" panose="020B0604020202020204" pitchFamily="34" charset="0"/>
              <a:buChar char="−"/>
              <a:tabLst/>
              <a:defRPr sz="2400">
                <a:solidFill>
                  <a:schemeClr val="tx2"/>
                </a:solidFill>
                <a:latin typeface="+mn-lt"/>
              </a:defRPr>
            </a:lvl2pPr>
            <a:lvl3pPr marL="1082675" indent="-223838">
              <a:spcBef>
                <a:spcPts val="450"/>
              </a:spcBef>
              <a:buClr>
                <a:srgbClr val="08B153"/>
              </a:buClr>
              <a:tabLst/>
              <a:defRPr sz="1800">
                <a:solidFill>
                  <a:schemeClr val="tx2"/>
                </a:solidFill>
                <a:latin typeface="+mn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4041BCEE-7BE0-DD42-8BB9-84DE0287C6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4003" y="164592"/>
            <a:ext cx="10179788" cy="996306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enter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4635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E5341619-6E2D-7145-863E-0F81E775D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4003" y="164592"/>
            <a:ext cx="10179788" cy="996306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enter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84799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haded background - no Blank shaded background -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8D7AD98-C621-9240-B48F-F94D00C1EDBF}"/>
              </a:ext>
            </a:extLst>
          </p:cNvPr>
          <p:cNvSpPr/>
          <p:nvPr/>
        </p:nvSpPr>
        <p:spPr>
          <a:xfrm>
            <a:off x="0" y="-1"/>
            <a:ext cx="12192000" cy="12192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 shaded background - no Blank shaded background -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8D7AD98-C621-9240-B48F-F94D00C1EDBF}"/>
              </a:ext>
            </a:extLst>
          </p:cNvPr>
          <p:cNvSpPr/>
          <p:nvPr/>
        </p:nvSpPr>
        <p:spPr>
          <a:xfrm>
            <a:off x="0" y="-1"/>
            <a:ext cx="12192000" cy="12192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xmlns="" id="{C4D456BB-604B-4F44-B6D7-3605BDAF25DC}"/>
              </a:ext>
            </a:extLst>
          </p:cNvPr>
          <p:cNvSpPr/>
          <p:nvPr userDrawn="1"/>
        </p:nvSpPr>
        <p:spPr>
          <a:xfrm flipH="1">
            <a:off x="4844710" y="0"/>
            <a:ext cx="7347289" cy="6858000"/>
          </a:xfrm>
          <a:prstGeom prst="homePlate">
            <a:avLst>
              <a:gd name="adj" fmla="val 10869"/>
            </a:avLst>
          </a:prstGeom>
          <a:solidFill>
            <a:srgbClr val="495561">
              <a:alpha val="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dirty="0">
              <a:solidFill>
                <a:srgbClr val="4955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34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hite background -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"/>
            <a:ext cx="12192000" cy="13753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D6CD016-4E66-B14A-B997-D77917464A0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A6405D3-D70A-914F-BB98-0C3B6272C60C}"/>
              </a:ext>
            </a:extLst>
          </p:cNvPr>
          <p:cNvSpPr txBox="1"/>
          <p:nvPr/>
        </p:nvSpPr>
        <p:spPr>
          <a:xfrm>
            <a:off x="11749743" y="6461470"/>
            <a:ext cx="347797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457189">
              <a:spcBef>
                <a:spcPts val="950"/>
              </a:spcBef>
              <a:buClr>
                <a:srgbClr val="333333"/>
              </a:buClr>
              <a:buFont typeface="Lucida Grande"/>
              <a:buNone/>
            </a:pPr>
            <a:fld id="{A4370C78-B62B-49DC-826F-593EDAA9C081}" type="slidenum">
              <a:rPr lang="en-US" sz="1000">
                <a:solidFill>
                  <a:srgbClr val="495561"/>
                </a:solidFill>
                <a:latin typeface="Calibri" charset="0"/>
                <a:ea typeface="Calibri" charset="0"/>
                <a:cs typeface="Calibri" charset="0"/>
              </a:rPr>
              <a:pPr algn="ctr" defTabSz="457189">
                <a:spcBef>
                  <a:spcPts val="950"/>
                </a:spcBef>
                <a:buClr>
                  <a:srgbClr val="333333"/>
                </a:buClr>
                <a:buFont typeface="Lucida Grande"/>
                <a:buNone/>
              </a:pPr>
              <a:t>‹#›</a:t>
            </a:fld>
            <a:endParaRPr lang="en-US" sz="1000" dirty="0">
              <a:solidFill>
                <a:srgbClr val="49556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2124C03-D495-EE4F-BB4C-E1511331F9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8169" y="6407241"/>
            <a:ext cx="1433715" cy="33778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A4F2C127-1C79-A34B-9AB8-D6BCADC9AFED}"/>
              </a:ext>
            </a:extLst>
          </p:cNvPr>
          <p:cNvCxnSpPr>
            <a:cxnSpLocks/>
          </p:cNvCxnSpPr>
          <p:nvPr/>
        </p:nvCxnSpPr>
        <p:spPr>
          <a:xfrm>
            <a:off x="11696715" y="6483914"/>
            <a:ext cx="0" cy="209029"/>
          </a:xfrm>
          <a:prstGeom prst="line">
            <a:avLst/>
          </a:prstGeom>
          <a:ln w="6350">
            <a:solidFill>
              <a:srgbClr val="4955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B22532D-D2E5-DE43-9A29-9D1FA98673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5910" y="6398360"/>
            <a:ext cx="592580" cy="35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0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3B63C64-C4B6-7B4F-A16E-697F646FA9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16"/>
          <a:stretch/>
        </p:blipFill>
        <p:spPr>
          <a:xfrm>
            <a:off x="0" y="0"/>
            <a:ext cx="12485972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3168" y="3447346"/>
            <a:ext cx="5457898" cy="90425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tx2"/>
                </a:solidFill>
                <a:latin typeface="+mn-lt"/>
                <a:cs typeface="Arial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enter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3168" y="1202266"/>
            <a:ext cx="8706872" cy="204893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600" b="1" i="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enter closing slide headline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0D9B566-6D20-2E45-9DE5-356FF0EBBE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74" y="1464399"/>
            <a:ext cx="1493620" cy="149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36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emf"/><Relationship Id="rId17" Type="http://schemas.openxmlformats.org/officeDocument/2006/relationships/image" Target="../media/image2.emf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749616"/>
            <a:ext cx="12192000" cy="4114800"/>
          </a:xfrm>
          <a:prstGeom prst="rect">
            <a:avLst/>
          </a:prstGeom>
          <a:gradFill flip="none" rotWithShape="1">
            <a:gsLst>
              <a:gs pos="100000">
                <a:srgbClr val="ECEEF0"/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749743" y="6461470"/>
            <a:ext cx="347797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457189">
              <a:spcBef>
                <a:spcPts val="950"/>
              </a:spcBef>
              <a:buClr>
                <a:srgbClr val="333333"/>
              </a:buClr>
              <a:buFont typeface="Lucida Grande"/>
              <a:buNone/>
            </a:pPr>
            <a:fld id="{A4370C78-B62B-49DC-826F-593EDAA9C081}" type="slidenum">
              <a:rPr lang="en-US" sz="1000">
                <a:solidFill>
                  <a:srgbClr val="495561"/>
                </a:solidFill>
                <a:latin typeface="Calibri" charset="0"/>
                <a:ea typeface="Calibri" charset="0"/>
                <a:cs typeface="Calibri" charset="0"/>
              </a:rPr>
              <a:pPr algn="ctr" defTabSz="457189">
                <a:spcBef>
                  <a:spcPts val="950"/>
                </a:spcBef>
                <a:buClr>
                  <a:srgbClr val="333333"/>
                </a:buClr>
                <a:buFont typeface="Lucida Grande"/>
                <a:buNone/>
              </a:pPr>
              <a:t>‹#›</a:t>
            </a:fld>
            <a:endParaRPr lang="en-US" sz="1000" dirty="0">
              <a:solidFill>
                <a:srgbClr val="49556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CDD5875-D40C-D144-9EAE-96C1322DD8D5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8169" y="6407241"/>
            <a:ext cx="1433715" cy="3377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0"/>
            <a:ext cx="635000" cy="967507"/>
          </a:xfrm>
          <a:prstGeom prst="rect">
            <a:avLst/>
          </a:prstGeom>
          <a:solidFill>
            <a:srgbClr val="08B153"/>
          </a:solidFill>
          <a:ln>
            <a:noFill/>
          </a:ln>
          <a:effectLst>
            <a:outerShdw blurRad="152400" dist="25400" dir="5400000" sx="103000" sy="103000" algn="t" rotWithShape="0">
              <a:prstClr val="black">
                <a:alpha val="16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C5D47F0-D688-AC48-AC54-202EC9D566C8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013" y="459738"/>
            <a:ext cx="417625" cy="3805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C2F2B3B1-1EBF-5344-BBDE-616BF9194A44}"/>
              </a:ext>
            </a:extLst>
          </p:cNvPr>
          <p:cNvCxnSpPr>
            <a:cxnSpLocks/>
          </p:cNvCxnSpPr>
          <p:nvPr/>
        </p:nvCxnSpPr>
        <p:spPr>
          <a:xfrm>
            <a:off x="11696715" y="6483914"/>
            <a:ext cx="0" cy="209029"/>
          </a:xfrm>
          <a:prstGeom prst="line">
            <a:avLst/>
          </a:prstGeom>
          <a:ln w="6350">
            <a:solidFill>
              <a:srgbClr val="4955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3A9DDDA-2FE7-8348-82ED-B89DE2E16288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795910" y="6398360"/>
            <a:ext cx="592580" cy="35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61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4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xStyles>
    <p:titleStyle>
      <a:lvl1pPr algn="l" defTabSz="457189" rtl="0" eaLnBrk="1" latinLnBrk="0" hangingPunct="1">
        <a:spcBef>
          <a:spcPct val="0"/>
        </a:spcBef>
        <a:buNone/>
        <a:defRPr sz="2600" b="1" i="0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892" indent="-342892" algn="l" defTabSz="457189" rtl="0" eaLnBrk="1" latinLnBrk="0" hangingPunct="1">
        <a:spcBef>
          <a:spcPts val="950"/>
        </a:spcBef>
        <a:buClr>
          <a:schemeClr val="tx2"/>
        </a:buClr>
        <a:buFont typeface="Lucida Grande"/>
        <a:buChar char="▪"/>
        <a:defRPr sz="1800" b="0" i="0" kern="1200">
          <a:solidFill>
            <a:srgbClr val="000000"/>
          </a:solidFill>
          <a:latin typeface="Arial"/>
          <a:ea typeface="+mn-ea"/>
          <a:cs typeface="Arial"/>
        </a:defRPr>
      </a:lvl1pPr>
      <a:lvl2pPr marL="742931" indent="-285743" algn="l" defTabSz="457189" rtl="0" eaLnBrk="1" latinLnBrk="0" hangingPunct="1">
        <a:spcBef>
          <a:spcPts val="450"/>
        </a:spcBef>
        <a:buClr>
          <a:schemeClr val="tx2"/>
        </a:buClr>
        <a:buSzPct val="60000"/>
        <a:buFont typeface="Lucida Grande"/>
        <a:buChar char="￭"/>
        <a:defRPr sz="1600" b="0" i="0" kern="1200">
          <a:solidFill>
            <a:srgbClr val="000000"/>
          </a:solidFill>
          <a:latin typeface="Arial"/>
          <a:ea typeface="+mn-ea"/>
          <a:cs typeface="Arial"/>
        </a:defRPr>
      </a:lvl2pPr>
      <a:lvl3pPr marL="1142972" indent="-228594" algn="l" defTabSz="457189" rtl="0" eaLnBrk="1" latinLnBrk="0" hangingPunct="1">
        <a:spcBef>
          <a:spcPts val="450"/>
        </a:spcBef>
        <a:buFont typeface="Arial"/>
        <a:buChar char="•"/>
        <a:defRPr sz="1400" b="0" i="0" kern="1200">
          <a:solidFill>
            <a:srgbClr val="000000"/>
          </a:solidFill>
          <a:latin typeface="Arial"/>
          <a:ea typeface="+mn-ea"/>
          <a:cs typeface="Arial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348" indent="-228594" algn="l" defTabSz="457189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88">
          <p15:clr>
            <a:srgbClr val="F26B43"/>
          </p15:clr>
        </p15:guide>
        <p15:guide id="4" orient="horz" pos="1776">
          <p15:clr>
            <a:srgbClr val="F26B43"/>
          </p15:clr>
        </p15:guide>
        <p15:guide id="5" orient="horz" pos="1584">
          <p15:clr>
            <a:srgbClr val="F26B43"/>
          </p15:clr>
        </p15:guide>
        <p15:guide id="6" pos="1800">
          <p15:clr>
            <a:srgbClr val="F26B43"/>
          </p15:clr>
        </p15:guide>
        <p15:guide id="7" pos="2400">
          <p15:clr>
            <a:srgbClr val="F26B43"/>
          </p15:clr>
        </p15:guide>
        <p15:guide id="8" orient="horz" pos="1440">
          <p15:clr>
            <a:srgbClr val="F26B43"/>
          </p15:clr>
        </p15:guide>
        <p15:guide id="9" pos="1512">
          <p15:clr>
            <a:srgbClr val="F26B43"/>
          </p15:clr>
        </p15:guide>
        <p15:guide id="10" pos="648">
          <p15:clr>
            <a:srgbClr val="F26B43"/>
          </p15:clr>
        </p15:guide>
        <p15:guide id="11" orient="horz" pos="7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emf"/><Relationship Id="rId7" Type="http://schemas.openxmlformats.org/officeDocument/2006/relationships/image" Target="../media/image22.png"/><Relationship Id="rId8" Type="http://schemas.openxmlformats.org/officeDocument/2006/relationships/image" Target="../media/image23.tiff"/><Relationship Id="rId9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6" Type="http://schemas.openxmlformats.org/officeDocument/2006/relationships/image" Target="../media/image28.tiff"/><Relationship Id="rId7" Type="http://schemas.openxmlformats.org/officeDocument/2006/relationships/image" Target="../media/image29.tiff"/><Relationship Id="rId8" Type="http://schemas.openxmlformats.org/officeDocument/2006/relationships/image" Target="../media/image30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tiff"/><Relationship Id="rId3" Type="http://schemas.openxmlformats.org/officeDocument/2006/relationships/image" Target="../media/image34.tiff"/><Relationship Id="rId4" Type="http://schemas.openxmlformats.org/officeDocument/2006/relationships/image" Target="../media/image35.png"/><Relationship Id="rId5" Type="http://schemas.openxmlformats.org/officeDocument/2006/relationships/image" Target="../media/image36.tiff"/><Relationship Id="rId6" Type="http://schemas.openxmlformats.org/officeDocument/2006/relationships/image" Target="../media/image37.tiff"/><Relationship Id="rId7" Type="http://schemas.openxmlformats.org/officeDocument/2006/relationships/image" Target="../media/image38.tiff"/><Relationship Id="rId8" Type="http://schemas.openxmlformats.org/officeDocument/2006/relationships/image" Target="../media/image39.tiff"/><Relationship Id="rId9" Type="http://schemas.openxmlformats.org/officeDocument/2006/relationships/image" Target="../media/image40.tiff"/><Relationship Id="rId10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Relationship Id="rId3" Type="http://schemas.openxmlformats.org/officeDocument/2006/relationships/hyperlink" Target="https://xebialabs.com/community/events/hop-on-the-xebialabs-bus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9AFAC97-D195-B948-90D9-9F8FCE5F1B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Jay </a:t>
            </a:r>
            <a:r>
              <a:rPr lang="en-US" dirty="0" err="1"/>
              <a:t>Yeras</a:t>
            </a:r>
            <a:r>
              <a:rPr lang="en-US" dirty="0"/>
              <a:t>, AWS</a:t>
            </a:r>
          </a:p>
          <a:p>
            <a:r>
              <a:rPr lang="en-US" dirty="0"/>
              <a:t>Tim </a:t>
            </a:r>
            <a:r>
              <a:rPr lang="en-US" dirty="0" err="1"/>
              <a:t>Buntel</a:t>
            </a:r>
            <a:r>
              <a:rPr lang="en-US" dirty="0"/>
              <a:t>, </a:t>
            </a:r>
            <a:r>
              <a:rPr lang="en-US" dirty="0" err="1"/>
              <a:t>XebiaLabs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123B57-E8E9-6E4A-B656-425827B0E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1908" y="1741498"/>
            <a:ext cx="9688556" cy="1851714"/>
          </a:xfrm>
        </p:spPr>
        <p:txBody>
          <a:bodyPr/>
          <a:lstStyle/>
          <a:p>
            <a:r>
              <a:rPr lang="en-US" sz="4000" dirty="0"/>
              <a:t>Dominate Your Enterprise and Your Software Delivery Using </a:t>
            </a:r>
            <a:r>
              <a:rPr lang="en-US" sz="4000" dirty="0" err="1"/>
              <a:t>XebiaLabs</a:t>
            </a:r>
            <a:r>
              <a:rPr lang="en-US" sz="4000" dirty="0"/>
              <a:t> and AWS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8A4FE50-2688-D045-96FC-7F8902539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343" y="915681"/>
            <a:ext cx="1163117" cy="69787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FC50F30-0959-3F48-B5D8-5B7D5FB58EF1}"/>
              </a:ext>
            </a:extLst>
          </p:cNvPr>
          <p:cNvCxnSpPr/>
          <p:nvPr/>
        </p:nvCxnSpPr>
        <p:spPr>
          <a:xfrm>
            <a:off x="4543787" y="915681"/>
            <a:ext cx="0" cy="64008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56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>
            <a:extLst>
              <a:ext uri="{FF2B5EF4-FFF2-40B4-BE49-F238E27FC236}">
                <a16:creationId xmlns:a16="http://schemas.microsoft.com/office/drawing/2014/main" xmlns="" id="{7C4D94C8-C494-3246-8A36-9D6942976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520316"/>
            <a:ext cx="5073073" cy="4524884"/>
          </a:xfrm>
          <a:prstGeom prst="rect">
            <a:avLst/>
          </a:prstGeom>
          <a:noFill/>
          <a:ln>
            <a:noFill/>
          </a:ln>
          <a:effectLst>
            <a:outerShdw blurRad="139700" dist="25400" dir="5400000" algn="ctr" rotWithShape="0">
              <a:prstClr val="black">
                <a:alpha val="2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2F67DB5-9513-5C47-8EBC-EA25EAA4910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Wait time Typically &gt; Task Time</a:t>
            </a:r>
          </a:p>
          <a:p>
            <a:r>
              <a:rPr lang="en-US" dirty="0"/>
              <a:t>Compliance </a:t>
            </a:r>
          </a:p>
          <a:p>
            <a:r>
              <a:rPr lang="en-US" dirty="0"/>
              <a:t>Visibility</a:t>
            </a:r>
          </a:p>
          <a:p>
            <a:r>
              <a:rPr lang="en-US" dirty="0"/>
              <a:t>Maintainability</a:t>
            </a:r>
          </a:p>
          <a:p>
            <a:r>
              <a:rPr lang="en-US" dirty="0"/>
              <a:t>Repeatability</a:t>
            </a:r>
          </a:p>
          <a:p>
            <a:r>
              <a:rPr lang="en-US" dirty="0"/>
              <a:t>Technical and Non-technical Participants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059798-179F-614B-AC4E-2BF61E7E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Challenges</a:t>
            </a:r>
          </a:p>
        </p:txBody>
      </p:sp>
    </p:spTree>
    <p:extLst>
      <p:ext uri="{BB962C8B-B14F-4D97-AF65-F5344CB8AC3E}">
        <p14:creationId xmlns:p14="http://schemas.microsoft.com/office/powerpoint/2010/main" val="63757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44783" y="3356608"/>
            <a:ext cx="3359439" cy="285168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82880" tIns="182880" rtlCol="0" anchor="t"/>
          <a:lstStyle/>
          <a:p>
            <a:r>
              <a:rPr lang="en-US" sz="2800" b="1"/>
              <a:t>Top-ranked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8402D32-7D6B-374C-BE4F-4A9F0063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32" y="4743911"/>
            <a:ext cx="1219147" cy="125479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44783" y="1400940"/>
            <a:ext cx="7443756" cy="1855747"/>
          </a:xfrm>
          <a:prstGeom prst="rect">
            <a:avLst/>
          </a:prstGeom>
          <a:solidFill>
            <a:srgbClr val="1FB35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406851" y="1301018"/>
            <a:ext cx="7218124" cy="208322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/>
          <a:lstStyle/>
          <a:p>
            <a:r>
              <a:rPr lang="en-US" sz="3200" b="1" dirty="0">
                <a:solidFill>
                  <a:schemeClr val="bg1"/>
                </a:solidFill>
              </a:rPr>
              <a:t>Enterprise DevOps Platform 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providing intelligence, automation and control across the entire software delivery process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856591" y="3356609"/>
            <a:ext cx="3931948" cy="1362225"/>
          </a:xfrm>
          <a:prstGeom prst="rect">
            <a:avLst/>
          </a:prstGeom>
          <a:solidFill>
            <a:srgbClr val="282F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Continuous Delivery and DevOps pioneer, authority and technology leader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8117" y="4350057"/>
            <a:ext cx="901433" cy="297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285" y="4365810"/>
            <a:ext cx="846377" cy="1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72" y="4748488"/>
            <a:ext cx="1242571" cy="12502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5" name="Oval 24"/>
          <p:cNvSpPr/>
          <p:nvPr/>
        </p:nvSpPr>
        <p:spPr>
          <a:xfrm>
            <a:off x="3017597" y="4718834"/>
            <a:ext cx="330883" cy="313325"/>
          </a:xfrm>
          <a:prstGeom prst="ellipse">
            <a:avLst/>
          </a:prstGeom>
          <a:noFill/>
          <a:ln w="38100">
            <a:solidFill>
              <a:srgbClr val="00D1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Oval 18"/>
          <p:cNvSpPr/>
          <p:nvPr/>
        </p:nvSpPr>
        <p:spPr>
          <a:xfrm>
            <a:off x="1223948" y="5088943"/>
            <a:ext cx="330883" cy="313325"/>
          </a:xfrm>
          <a:prstGeom prst="ellipse">
            <a:avLst/>
          </a:prstGeom>
          <a:noFill/>
          <a:ln w="38100">
            <a:solidFill>
              <a:srgbClr val="00D1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Rectangle 15"/>
          <p:cNvSpPr/>
          <p:nvPr/>
        </p:nvSpPr>
        <p:spPr>
          <a:xfrm>
            <a:off x="7946082" y="1400941"/>
            <a:ext cx="3855057" cy="4798671"/>
          </a:xfrm>
          <a:prstGeom prst="rect">
            <a:avLst/>
          </a:prstGeom>
          <a:solidFill>
            <a:srgbClr val="282F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tlCol="0" anchor="t"/>
          <a:lstStyle/>
          <a:p>
            <a:pPr marL="17462"/>
            <a:r>
              <a:rPr lang="en-US" sz="2667" b="1" dirty="0">
                <a:solidFill>
                  <a:schemeClr val="bg1"/>
                </a:solidFill>
              </a:rPr>
              <a:t>Hundreds of Companies </a:t>
            </a:r>
            <a:br>
              <a:rPr lang="en-US" sz="2667" b="1" dirty="0">
                <a:solidFill>
                  <a:schemeClr val="bg1"/>
                </a:solidFill>
              </a:rPr>
            </a:br>
            <a:r>
              <a:rPr lang="en-US" sz="2133" dirty="0">
                <a:solidFill>
                  <a:schemeClr val="bg1"/>
                </a:solidFill>
              </a:rPr>
              <a:t>deliver software with </a:t>
            </a:r>
            <a:r>
              <a:rPr lang="en-US" sz="2133" dirty="0" err="1">
                <a:solidFill>
                  <a:schemeClr val="bg1"/>
                </a:solidFill>
              </a:rPr>
              <a:t>XebiaLabs</a:t>
            </a:r>
            <a:r>
              <a:rPr lang="en-US" sz="2133" dirty="0">
                <a:solidFill>
                  <a:schemeClr val="bg1"/>
                </a:solidFill>
              </a:rPr>
              <a:t> - faster, safer and more customer focused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856592" y="4821683"/>
            <a:ext cx="3931949" cy="137792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Global </a:t>
            </a:r>
            <a:r>
              <a:rPr lang="en-US" sz="2400">
                <a:solidFill>
                  <a:schemeClr val="bg1"/>
                </a:solidFill>
              </a:rPr>
              <a:t>team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in </a:t>
            </a:r>
            <a:r>
              <a:rPr lang="en-US" sz="2400" dirty="0">
                <a:solidFill>
                  <a:schemeClr val="bg1"/>
                </a:solidFill>
              </a:rPr>
              <a:t>the US,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Europe </a:t>
            </a:r>
            <a:r>
              <a:rPr lang="en-US" sz="2400">
                <a:solidFill>
                  <a:schemeClr val="bg1"/>
                </a:solidFill>
              </a:rPr>
              <a:t>&amp; APAC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780" y="5088943"/>
            <a:ext cx="1681195" cy="8938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0572" y="3257506"/>
            <a:ext cx="3826075" cy="29037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C34BC7F-C5AB-DC46-8C35-AA12BE2C0B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339" y="342905"/>
            <a:ext cx="3403883" cy="80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4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917BB6CF-A588-9B4A-9C98-0132269B3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DevOps Platform for the Enterprise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AC73ABFA-E4E9-4582-8FFD-86B12805F756}"/>
              </a:ext>
            </a:extLst>
          </p:cNvPr>
          <p:cNvGrpSpPr/>
          <p:nvPr/>
        </p:nvGrpSpPr>
        <p:grpSpPr>
          <a:xfrm>
            <a:off x="1999592" y="1131329"/>
            <a:ext cx="7912273" cy="4960292"/>
            <a:chOff x="859886" y="1766181"/>
            <a:chExt cx="5934205" cy="3720219"/>
          </a:xfrm>
        </p:grpSpPr>
        <p:sp>
          <p:nvSpPr>
            <p:cNvPr id="36" name="Rounded Rectangle 5">
              <a:extLst>
                <a:ext uri="{FF2B5EF4-FFF2-40B4-BE49-F238E27FC236}">
                  <a16:creationId xmlns:a16="http://schemas.microsoft.com/office/drawing/2014/main" xmlns="" id="{DE7F8FCA-E0AB-4AD9-BE69-EE3E997F5AEB}"/>
                </a:ext>
              </a:extLst>
            </p:cNvPr>
            <p:cNvSpPr/>
            <p:nvPr/>
          </p:nvSpPr>
          <p:spPr>
            <a:xfrm>
              <a:off x="3285242" y="4395020"/>
              <a:ext cx="2623945" cy="1091380"/>
            </a:xfrm>
            <a:prstGeom prst="roundRect">
              <a:avLst>
                <a:gd name="adj" fmla="val 8142"/>
              </a:avLst>
            </a:prstGeom>
            <a:noFill/>
            <a:ln w="952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970CC038-A99C-42BA-89AE-3E7B8C977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4591" y="5010718"/>
              <a:ext cx="237272" cy="28729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9A1A28B8-2093-434D-80F9-1193E92E5DF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739040" y="5275835"/>
              <a:ext cx="5784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>
                  <a:latin typeface="Calibri" charset="0"/>
                  <a:ea typeface="Calibri" charset="0"/>
                  <a:cs typeface="Calibri" charset="0"/>
                </a:rPr>
                <a:t>EC2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xmlns="" id="{0A0101BA-603F-40A6-999F-C4504F6B0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8099" y="4953899"/>
              <a:ext cx="399790" cy="39979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982AEFAD-334D-4ABC-8038-CD3EE310641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503846" y="5275835"/>
              <a:ext cx="5784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>
                  <a:latin typeface="Calibri" charset="0"/>
                  <a:ea typeface="Calibri" charset="0"/>
                  <a:cs typeface="Calibri" charset="0"/>
                </a:rPr>
                <a:t>ECS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4901BD3A-5C55-4B31-A04D-072DF633F2A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45271" y="5275835"/>
              <a:ext cx="510742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>
                  <a:latin typeface="Calibri" charset="0"/>
                  <a:ea typeface="Calibri" charset="0"/>
                  <a:cs typeface="Calibri" charset="0"/>
                </a:rPr>
                <a:t>S3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xmlns="" id="{D494F83C-7EE9-4C9A-A0F3-9E4F82C2A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8553" y="4950698"/>
              <a:ext cx="391108" cy="39110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xmlns="" id="{70BC428C-992A-41AC-B888-33904F100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6107" y="4978942"/>
              <a:ext cx="325869" cy="325869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C43C9215-2683-45FE-B747-96017844A69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04405" y="5275835"/>
              <a:ext cx="51705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>
                  <a:latin typeface="Calibri" charset="0"/>
                  <a:ea typeface="Calibri" charset="0"/>
                  <a:cs typeface="Calibri" charset="0"/>
                </a:rPr>
                <a:t>Lambda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xmlns="" id="{FCE5C26B-1B63-4179-9682-EA4B5490E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19481" y="4986333"/>
              <a:ext cx="356466" cy="37785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B559E47C-5C0A-4042-8B05-D95A809D2DF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330297" y="5275835"/>
              <a:ext cx="523678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 err="1">
                  <a:latin typeface="Calibri" charset="0"/>
                  <a:ea typeface="Calibri" charset="0"/>
                  <a:cs typeface="Calibri" charset="0"/>
                </a:rPr>
                <a:t>Fargate</a:t>
              </a:r>
              <a:endParaRPr lang="en-US" sz="1067" dirty="0">
                <a:latin typeface="Calibri" charset="0"/>
                <a:ea typeface="Calibri" charset="0"/>
                <a:cs typeface="Calibri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xmlns="" id="{63EA2BBB-ED9C-4E87-B94A-C6287502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2549" y="4997770"/>
              <a:ext cx="725606" cy="38152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xmlns="" id="{5F38ADBE-974F-4F55-938E-AE682D375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886" y="1766181"/>
              <a:ext cx="5934205" cy="2842163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xmlns="" id="{B8DF419B-D77B-4625-A5C6-3846F043CAA8}"/>
                </a:ext>
              </a:extLst>
            </p:cNvPr>
            <p:cNvSpPr/>
            <p:nvPr/>
          </p:nvSpPr>
          <p:spPr>
            <a:xfrm>
              <a:off x="3421626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dev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2CD709AB-38BC-4585-AD77-0F221EC6C96F}"/>
                </a:ext>
              </a:extLst>
            </p:cNvPr>
            <p:cNvSpPr/>
            <p:nvPr/>
          </p:nvSpPr>
          <p:spPr>
            <a:xfrm>
              <a:off x="4045975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test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5176914D-E34B-45CC-9D7B-0396C72498DC}"/>
                </a:ext>
              </a:extLst>
            </p:cNvPr>
            <p:cNvSpPr/>
            <p:nvPr/>
          </p:nvSpPr>
          <p:spPr>
            <a:xfrm>
              <a:off x="4670324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600" dirty="0" err="1">
                  <a:solidFill>
                    <a:schemeClr val="accent2"/>
                  </a:solidFill>
                </a:rPr>
                <a:t>uat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xmlns="" id="{6750588A-61AD-4688-AFD7-F53247073C7D}"/>
                </a:ext>
              </a:extLst>
            </p:cNvPr>
            <p:cNvSpPr/>
            <p:nvPr/>
          </p:nvSpPr>
          <p:spPr>
            <a:xfrm>
              <a:off x="5294672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prod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435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429ACC-5952-0C42-AAAC-DAACAD4FE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674"/>
            <a:ext cx="5073073" cy="4531360"/>
          </a:xfrm>
        </p:spPr>
        <p:txBody>
          <a:bodyPr/>
          <a:lstStyle/>
          <a:p>
            <a:pPr marL="60325" indent="0">
              <a:buNone/>
            </a:pPr>
            <a:r>
              <a:rPr lang="en-US" dirty="0"/>
              <a:t> XL Deploy AWS plugin</a:t>
            </a:r>
          </a:p>
          <a:p>
            <a:pPr>
              <a:spcBef>
                <a:spcPts val="600"/>
              </a:spcBef>
            </a:pPr>
            <a:r>
              <a:rPr lang="en-US" sz="1800" b="0" dirty="0"/>
              <a:t>Enables XL Deploy to work with AWS Services such as:</a:t>
            </a:r>
          </a:p>
          <a:p>
            <a:pPr>
              <a:spcBef>
                <a:spcPts val="600"/>
              </a:spcBef>
            </a:pPr>
            <a:r>
              <a:rPr lang="en-US" sz="1800" b="0" dirty="0"/>
              <a:t>Elastic Compute Cloud (EC2) </a:t>
            </a:r>
          </a:p>
          <a:p>
            <a:pPr>
              <a:spcBef>
                <a:spcPts val="600"/>
              </a:spcBef>
            </a:pPr>
            <a:r>
              <a:rPr lang="en-US" sz="1800" b="0" dirty="0"/>
              <a:t>Simple Storage Service (S3)</a:t>
            </a:r>
          </a:p>
          <a:p>
            <a:pPr>
              <a:spcBef>
                <a:spcPts val="600"/>
              </a:spcBef>
            </a:pPr>
            <a:r>
              <a:rPr lang="en-US" sz="1800" b="0" dirty="0"/>
              <a:t>EC2 Container Service (ECS)</a:t>
            </a:r>
          </a:p>
          <a:p>
            <a:pPr>
              <a:spcBef>
                <a:spcPts val="600"/>
              </a:spcBef>
            </a:pPr>
            <a:r>
              <a:rPr lang="en-US" sz="1800" b="0" dirty="0"/>
              <a:t>AWS Lambda functions and AWS API Gateway</a:t>
            </a:r>
          </a:p>
          <a:p>
            <a:pPr>
              <a:spcBef>
                <a:spcPts val="600"/>
              </a:spcBef>
            </a:pPr>
            <a:r>
              <a:rPr lang="en-US" sz="1800" b="0" dirty="0" err="1"/>
              <a:t>Fargate</a:t>
            </a:r>
            <a:endParaRPr lang="en-US" sz="18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F78A96-EEEE-CA47-A88E-CB2BEE23B1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108" y="1809674"/>
            <a:ext cx="5073073" cy="4531360"/>
          </a:xfrm>
        </p:spPr>
        <p:txBody>
          <a:bodyPr/>
          <a:lstStyle/>
          <a:p>
            <a:pPr marL="60325" indent="0">
              <a:buNone/>
            </a:pPr>
            <a:r>
              <a:rPr lang="en-US" dirty="0"/>
              <a:t> XL Deploy Tasks</a:t>
            </a:r>
          </a:p>
          <a:p>
            <a:pPr>
              <a:spcBef>
                <a:spcPts val="600"/>
              </a:spcBef>
            </a:pPr>
            <a:r>
              <a:rPr lang="en-US" sz="1800" b="0" dirty="0"/>
              <a:t>Enables XL Release to orchestrate, automate and view software delivery pipelines that include AWS tasks such as:</a:t>
            </a:r>
          </a:p>
          <a:p>
            <a:pPr>
              <a:spcBef>
                <a:spcPts val="600"/>
              </a:spcBef>
            </a:pPr>
            <a:r>
              <a:rPr lang="en-US" sz="1800" b="0" dirty="0"/>
              <a:t>Launch / terminate AWS EC2 and VPC instances</a:t>
            </a:r>
          </a:p>
          <a:p>
            <a:pPr>
              <a:spcBef>
                <a:spcPts val="600"/>
              </a:spcBef>
            </a:pPr>
            <a:r>
              <a:rPr lang="en-US" sz="1800" b="0" dirty="0"/>
              <a:t>Deploy application to AWS cloud-based instances</a:t>
            </a:r>
          </a:p>
          <a:p>
            <a:pPr>
              <a:spcBef>
                <a:spcPts val="600"/>
              </a:spcBef>
            </a:pPr>
            <a:r>
              <a:rPr lang="en-US" sz="1800" b="0" dirty="0"/>
              <a:t>Provision EC2 instances &amp; deploy applications to them</a:t>
            </a:r>
          </a:p>
          <a:p>
            <a:pPr>
              <a:spcBef>
                <a:spcPts val="600"/>
              </a:spcBef>
            </a:pPr>
            <a:r>
              <a:rPr lang="en-US" sz="1800" b="0" dirty="0"/>
              <a:t>Deploy AWS Lambda functions</a:t>
            </a:r>
          </a:p>
          <a:p>
            <a:pPr>
              <a:spcBef>
                <a:spcPts val="600"/>
              </a:spcBef>
            </a:pPr>
            <a:r>
              <a:rPr lang="en-US" sz="1800" b="0" dirty="0"/>
              <a:t>Provision AWS API Gateway to invoke Lambda functions</a:t>
            </a:r>
          </a:p>
          <a:p>
            <a:pPr>
              <a:spcBef>
                <a:spcPts val="600"/>
              </a:spcBef>
            </a:pPr>
            <a:r>
              <a:rPr lang="en-US" sz="1800" b="0" dirty="0" err="1"/>
              <a:t>Fargate</a:t>
            </a:r>
            <a:r>
              <a:rPr lang="en-US" sz="1800" b="0" dirty="0"/>
              <a:t> deployments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67D977B-2669-D446-8355-8BB4EE765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77" y="1055841"/>
            <a:ext cx="2788117" cy="710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8A82988-0A40-434F-B717-50D411488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585" y="1055841"/>
            <a:ext cx="2788117" cy="71097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71768" y="4966797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39700" dist="25400" dir="5400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/>
              <a:t>Release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18465" y="4966797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39700" dist="25400" dir="5400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/>
              <a:t>Deploy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65162" y="4974001"/>
            <a:ext cx="914400" cy="89999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39700" dist="25400" dir="5400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/>
              <a:t>AWS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52209" y="5423997"/>
            <a:ext cx="90021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898906" y="5423997"/>
            <a:ext cx="90021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0FF7749D-31CA-FC48-A198-83CC6E2C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Support In Platform 8.2</a:t>
            </a:r>
          </a:p>
        </p:txBody>
      </p:sp>
    </p:spTree>
    <p:extLst>
      <p:ext uri="{BB962C8B-B14F-4D97-AF65-F5344CB8AC3E}">
        <p14:creationId xmlns:p14="http://schemas.microsoft.com/office/powerpoint/2010/main" val="263246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827884-EDE3-44B7-8320-85F306E2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43AA774-A235-5244-ADEA-64C3F0E29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10" y="3094213"/>
            <a:ext cx="902208" cy="902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733A045-C241-D64E-B47A-DF0F7898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894" y="1336941"/>
            <a:ext cx="4779264" cy="9019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D6A94B9-87A5-E54C-A40A-2B100DE06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43" y="1326374"/>
            <a:ext cx="646176" cy="667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D5096F3-29AD-1C43-9650-596A64D47B93}"/>
              </a:ext>
            </a:extLst>
          </p:cNvPr>
          <p:cNvSpPr txBox="1"/>
          <p:nvPr/>
        </p:nvSpPr>
        <p:spPr>
          <a:xfrm>
            <a:off x="4449791" y="2032408"/>
            <a:ext cx="1097280" cy="20750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Amazon ECR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EF5F568-915C-2A43-83D9-F1D35B4DE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0933" y="2515209"/>
            <a:ext cx="2584704" cy="831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BFBE79A-C7F7-7B43-85DF-D76162C38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174" y="3639008"/>
            <a:ext cx="2584704" cy="901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1E6F6BB-E746-EB47-971F-7F87CC8C6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174" y="4858954"/>
            <a:ext cx="2584704" cy="9010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13FAAFD-CFE4-2A4B-9AC2-5185C9078A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445" y="1555713"/>
            <a:ext cx="897647" cy="8976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63297EA-E395-4542-8E58-EE9B94C862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2988" y="1555712"/>
            <a:ext cx="902208" cy="9022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173BA52-9983-F744-9937-ABBF8A5713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333" y="3206451"/>
            <a:ext cx="548640" cy="6777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515CA24-3DB7-9047-893C-8350A7D0A812}"/>
              </a:ext>
            </a:extLst>
          </p:cNvPr>
          <p:cNvSpPr txBox="1"/>
          <p:nvPr/>
        </p:nvSpPr>
        <p:spPr>
          <a:xfrm>
            <a:off x="3456087" y="3888345"/>
            <a:ext cx="1456571" cy="8272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  <a:br>
              <a:rPr lang="en-US" sz="1600" b="1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600" b="1" dirty="0" err="1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CloudFormation</a:t>
            </a:r>
            <a:endParaRPr lang="en-US" sz="1600" b="1" dirty="0">
              <a:solidFill>
                <a:schemeClr val="tx2"/>
              </a:solidFill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18E079C2-660A-9549-AECA-2596C1B66F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745" y="1425561"/>
            <a:ext cx="438912" cy="4616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D3418859-927A-2C4B-A1F1-24C4978C16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644" y="1425561"/>
            <a:ext cx="438912" cy="4616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6AA5B5CE-A2C0-9A4D-B37D-D14C5079BC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153" y="1425561"/>
            <a:ext cx="438912" cy="461644"/>
          </a:xfrm>
          <a:prstGeom prst="rect">
            <a:avLst/>
          </a:prstGeom>
        </p:spPr>
      </p:pic>
      <p:sp>
        <p:nvSpPr>
          <p:cNvPr id="23" name="Frame 22">
            <a:extLst>
              <a:ext uri="{FF2B5EF4-FFF2-40B4-BE49-F238E27FC236}">
                <a16:creationId xmlns:a16="http://schemas.microsoft.com/office/drawing/2014/main" xmlns="" id="{AD1122BF-9CB0-9C4D-9A92-A45CB50578C1}"/>
              </a:ext>
            </a:extLst>
          </p:cNvPr>
          <p:cNvSpPr/>
          <p:nvPr/>
        </p:nvSpPr>
        <p:spPr>
          <a:xfrm>
            <a:off x="7744829" y="2287291"/>
            <a:ext cx="3632461" cy="3757909"/>
          </a:xfrm>
          <a:prstGeom prst="frame">
            <a:avLst>
              <a:gd name="adj1" fmla="val 43"/>
            </a:avLst>
          </a:prstGeom>
          <a:solidFill>
            <a:srgbClr val="00B050"/>
          </a:solidFill>
          <a:ln>
            <a:solidFill>
              <a:srgbClr val="F7964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xmlns="" id="{01258CA9-862F-4143-B375-7F8555F8ED39}"/>
              </a:ext>
            </a:extLst>
          </p:cNvPr>
          <p:cNvSpPr/>
          <p:nvPr/>
        </p:nvSpPr>
        <p:spPr>
          <a:xfrm>
            <a:off x="7744829" y="3491881"/>
            <a:ext cx="3632461" cy="2553319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F7964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xmlns="" id="{35EF4ECB-E3FA-1046-92BD-0B4DD781D746}"/>
              </a:ext>
            </a:extLst>
          </p:cNvPr>
          <p:cNvSpPr/>
          <p:nvPr/>
        </p:nvSpPr>
        <p:spPr>
          <a:xfrm>
            <a:off x="7744829" y="1144103"/>
            <a:ext cx="3632461" cy="4901098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F7964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xmlns="" id="{09CB9604-B214-A841-B6C9-CB5B46544359}"/>
              </a:ext>
            </a:extLst>
          </p:cNvPr>
          <p:cNvSpPr/>
          <p:nvPr/>
        </p:nvSpPr>
        <p:spPr>
          <a:xfrm>
            <a:off x="4321901" y="1148810"/>
            <a:ext cx="2919015" cy="1176716"/>
          </a:xfrm>
          <a:prstGeom prst="frame">
            <a:avLst>
              <a:gd name="adj1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7964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E2265420-D3B6-A546-9E9F-33B62DD2423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274269" y="2453360"/>
            <a:ext cx="538765" cy="86528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6F9798D0-7419-2942-ABF4-C8BE557325AB}"/>
              </a:ext>
            </a:extLst>
          </p:cNvPr>
          <p:cNvCxnSpPr>
            <a:cxnSpLocks/>
          </p:cNvCxnSpPr>
          <p:nvPr/>
        </p:nvCxnSpPr>
        <p:spPr>
          <a:xfrm flipH="1">
            <a:off x="2282990" y="2325526"/>
            <a:ext cx="391284" cy="10209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3128396-52A6-ED41-BB4A-777E7EC057FB}"/>
              </a:ext>
            </a:extLst>
          </p:cNvPr>
          <p:cNvSpPr txBox="1"/>
          <p:nvPr/>
        </p:nvSpPr>
        <p:spPr>
          <a:xfrm>
            <a:off x="658636" y="2432425"/>
            <a:ext cx="85741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Git Clone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6F4F6D7-1B3D-C54F-B165-7C23F541DD1A}"/>
              </a:ext>
            </a:extLst>
          </p:cNvPr>
          <p:cNvSpPr txBox="1"/>
          <p:nvPr/>
        </p:nvSpPr>
        <p:spPr>
          <a:xfrm>
            <a:off x="1757831" y="2307730"/>
            <a:ext cx="10016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Docker Pull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77737046-1C37-4D42-A174-3F460F65D02C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>
            <a:off x="2502818" y="3545317"/>
            <a:ext cx="143951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05D007E-21AB-BB43-BD32-A4058D12A95A}"/>
              </a:ext>
            </a:extLst>
          </p:cNvPr>
          <p:cNvSpPr txBox="1"/>
          <p:nvPr/>
        </p:nvSpPr>
        <p:spPr>
          <a:xfrm>
            <a:off x="2472341" y="3556063"/>
            <a:ext cx="122386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AWS CLI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Create Stack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51D26680-E8A9-4747-82FB-4C21F2821DE1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4216653" y="1923805"/>
            <a:ext cx="67626" cy="1282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20FD609F-A9A5-B349-8C80-D1CC7F2BA44E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4490973" y="2931359"/>
            <a:ext cx="3000653" cy="61395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F6126249-30C6-3F4B-91E8-DE1547FB5366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4490973" y="3545317"/>
            <a:ext cx="3000654" cy="115579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DB3A880-8C77-C549-B262-8E74EA8524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627" y="4468919"/>
            <a:ext cx="407359" cy="4643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017E99F-A724-1940-8983-612FA0509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626" y="2699164"/>
            <a:ext cx="407359" cy="4643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EC984A3-0938-F043-9E92-5B7CF0D056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13" y="1459416"/>
            <a:ext cx="407359" cy="464389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DE3BF9D0-E95B-5F46-87AC-63EC76CC6B9F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427890" y="2325526"/>
            <a:ext cx="3353519" cy="1099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179F1E62-6B69-6D48-B77F-175D30246330}"/>
              </a:ext>
            </a:extLst>
          </p:cNvPr>
          <p:cNvSpPr txBox="1"/>
          <p:nvPr/>
        </p:nvSpPr>
        <p:spPr>
          <a:xfrm>
            <a:off x="2927476" y="2494194"/>
            <a:ext cx="10016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Docker Push</a:t>
            </a:r>
          </a:p>
        </p:txBody>
      </p:sp>
    </p:spTree>
    <p:extLst>
      <p:ext uri="{BB962C8B-B14F-4D97-AF65-F5344CB8AC3E}">
        <p14:creationId xmlns:p14="http://schemas.microsoft.com/office/powerpoint/2010/main" val="150927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3" grpId="0" animBg="1"/>
      <p:bldP spid="24" grpId="0" animBg="1"/>
      <p:bldP spid="22" grpId="0" animBg="1"/>
      <p:bldP spid="25" grpId="0" animBg="1"/>
      <p:bldP spid="32" grpId="0"/>
      <p:bldP spid="33" grpId="0"/>
      <p:bldP spid="40" grpId="0"/>
      <p:bldP spid="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8C78174-54BE-4D9A-BF25-9DA16FA4E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010"/>
          <a:stretch/>
        </p:blipFill>
        <p:spPr>
          <a:xfrm>
            <a:off x="403085" y="615240"/>
            <a:ext cx="11385831" cy="5627521"/>
          </a:xfrm>
          <a:prstGeom prst="rect">
            <a:avLst/>
          </a:prstGeom>
          <a:effectLst>
            <a:outerShdw blurRad="139700" dist="25400" dir="5400000" algn="ctr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596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C11A9DF-7747-4995-A802-F2EAABA83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289" b="28500"/>
          <a:stretch/>
        </p:blipFill>
        <p:spPr>
          <a:xfrm>
            <a:off x="1997573" y="249688"/>
            <a:ext cx="7929348" cy="6151112"/>
          </a:xfrm>
          <a:prstGeom prst="rect">
            <a:avLst/>
          </a:prstGeom>
          <a:effectLst>
            <a:outerShdw blurRad="139700" dist="25400" dir="5400000" algn="ctr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826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0C6B3B-BA65-884C-8DB0-FDAA8B40004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913316" y="771029"/>
            <a:ext cx="3128963" cy="74136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4400" dirty="0">
                <a:latin typeface="+mj-lt"/>
              </a:rPr>
              <a:t>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8869BA-023B-9D4F-B1D1-CF78A3E9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533" y="864907"/>
            <a:ext cx="5528544" cy="2884057"/>
          </a:xfrm>
          <a:prstGeom prst="rect">
            <a:avLst/>
          </a:prstGeom>
          <a:effectLst>
            <a:outerShdw blurRad="139700" dist="25400" dir="5400000" algn="ctr" rotWithShape="0">
              <a:prstClr val="black">
                <a:alpha val="22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56DE460-1379-E647-B25E-CD2218727DB0}"/>
              </a:ext>
            </a:extLst>
          </p:cNvPr>
          <p:cNvSpPr txBox="1"/>
          <p:nvPr/>
        </p:nvSpPr>
        <p:spPr>
          <a:xfrm>
            <a:off x="6098917" y="3915962"/>
            <a:ext cx="51534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Xebialabs.com</a:t>
            </a:r>
            <a:r>
              <a:rPr lang="en-US" sz="1500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/community/events/hop-on-the-</a:t>
            </a:r>
            <a:r>
              <a:rPr lang="en-US" sz="1500" dirty="0" err="1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xebialabs</a:t>
            </a:r>
            <a:r>
              <a:rPr lang="en-US" sz="1500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-bus/</a:t>
            </a:r>
            <a:endParaRPr lang="en-US" sz="1500" dirty="0">
              <a:solidFill>
                <a:srgbClr val="00B05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9EB8506B-CB7E-F446-8F5E-C27CADF1B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18475"/>
              </p:ext>
            </p:extLst>
          </p:nvPr>
        </p:nvGraphicFramePr>
        <p:xfrm>
          <a:off x="8656935" y="4791610"/>
          <a:ext cx="2870142" cy="1112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61130">
                  <a:extLst>
                    <a:ext uri="{9D8B030D-6E8A-4147-A177-3AD203B41FA5}">
                      <a16:colId xmlns:a16="http://schemas.microsoft.com/office/drawing/2014/main" xmlns="" val="3833314190"/>
                    </a:ext>
                  </a:extLst>
                </a:gridCol>
                <a:gridCol w="1909012">
                  <a:extLst>
                    <a:ext uri="{9D8B030D-6E8A-4147-A177-3AD203B41FA5}">
                      <a16:colId xmlns:a16="http://schemas.microsoft.com/office/drawing/2014/main" xmlns="" val="3928841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Oct-16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Jersey City, NJ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935145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Oct-17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Atlanta, GA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1790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Oct-30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Washington, D.C.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8829906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838C8DD9-1148-D448-8715-DE346EA84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337065"/>
              </p:ext>
            </p:extLst>
          </p:nvPr>
        </p:nvGraphicFramePr>
        <p:xfrm>
          <a:off x="6098917" y="4789727"/>
          <a:ext cx="2870142" cy="1112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61130">
                  <a:extLst>
                    <a:ext uri="{9D8B030D-6E8A-4147-A177-3AD203B41FA5}">
                      <a16:colId xmlns:a16="http://schemas.microsoft.com/office/drawing/2014/main" xmlns="" val="3833314190"/>
                    </a:ext>
                  </a:extLst>
                </a:gridCol>
                <a:gridCol w="1909012">
                  <a:extLst>
                    <a:ext uri="{9D8B030D-6E8A-4147-A177-3AD203B41FA5}">
                      <a16:colId xmlns:a16="http://schemas.microsoft.com/office/drawing/2014/main" xmlns="" val="3928841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Sep-25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Dallas, TX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566189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Sep-25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Seattle, WA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381091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Oct-2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Chicago, IL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706931680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10247CCA-A1FF-8748-BFD0-A2FA6ECC04D6}"/>
              </a:ext>
            </a:extLst>
          </p:cNvPr>
          <p:cNvCxnSpPr/>
          <p:nvPr/>
        </p:nvCxnSpPr>
        <p:spPr>
          <a:xfrm>
            <a:off x="8518358" y="4784513"/>
            <a:ext cx="0" cy="124271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C1E389B-1D03-4718-9DC3-31E506DC7612}"/>
              </a:ext>
            </a:extLst>
          </p:cNvPr>
          <p:cNvSpPr txBox="1"/>
          <p:nvPr/>
        </p:nvSpPr>
        <p:spPr>
          <a:xfrm>
            <a:off x="173041" y="4239127"/>
            <a:ext cx="6143077" cy="121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>
                <a:solidFill>
                  <a:schemeClr val="accent3"/>
                </a:solidFill>
              </a:rPr>
              <a:t> </a:t>
            </a:r>
            <a:r>
              <a:rPr lang="en-US" sz="2100" b="1" dirty="0">
                <a:solidFill>
                  <a:schemeClr val="accent3"/>
                </a:solidFill>
              </a:rPr>
              <a:t>http://www.xebialabs.com/</a:t>
            </a:r>
          </a:p>
          <a:p>
            <a:r>
              <a:rPr lang="en-US" sz="2100" b="1" dirty="0">
                <a:solidFill>
                  <a:schemeClr val="accent3"/>
                </a:solidFill>
              </a:rPr>
              <a:t>https://aws.amazon.com/</a:t>
            </a:r>
            <a:endParaRPr lang="en-US" sz="1013" b="1" dirty="0">
              <a:solidFill>
                <a:schemeClr val="accent3"/>
              </a:solidFill>
            </a:endParaRPr>
          </a:p>
          <a:p>
            <a:endParaRPr lang="en-US" sz="1013" b="1" dirty="0">
              <a:solidFill>
                <a:schemeClr val="accent3"/>
              </a:solidFill>
            </a:endParaRPr>
          </a:p>
          <a:p>
            <a:r>
              <a:rPr lang="en-US" sz="2100" b="1" dirty="0">
                <a:solidFill>
                  <a:schemeClr val="accent3"/>
                </a:solidFill>
              </a:rPr>
              <a:t>https://github.com/xebialabs/AWSWebinar</a:t>
            </a:r>
          </a:p>
        </p:txBody>
      </p:sp>
    </p:spTree>
    <p:extLst>
      <p:ext uri="{BB962C8B-B14F-4D97-AF65-F5344CB8AC3E}">
        <p14:creationId xmlns:p14="http://schemas.microsoft.com/office/powerpoint/2010/main" val="22864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7481AC5A-DC43-2F46-8835-DDCE06138B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0230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11588C-B6A9-6349-A785-F7FA2C1C7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046C351-9B6E-784D-A057-558506ACB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513840"/>
            <a:ext cx="7495572" cy="4531360"/>
          </a:xfrm>
        </p:spPr>
        <p:txBody>
          <a:bodyPr/>
          <a:lstStyle/>
          <a:p>
            <a:r>
              <a:rPr lang="en-US" b="0" dirty="0"/>
              <a:t>This webinar is being recorded</a:t>
            </a:r>
          </a:p>
          <a:p>
            <a:r>
              <a:rPr lang="en-US" b="0" dirty="0"/>
              <a:t>Links to the slides and the recording will be made available after the presentation</a:t>
            </a:r>
          </a:p>
          <a:p>
            <a:r>
              <a:rPr lang="en-US" b="0" dirty="0"/>
              <a:t>You can post questions via the </a:t>
            </a:r>
            <a:r>
              <a:rPr lang="en-US" b="0" dirty="0" err="1"/>
              <a:t>GoToWebinar</a:t>
            </a:r>
            <a:r>
              <a:rPr lang="en-US" b="0" dirty="0"/>
              <a:t> Control Panel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pic>
        <p:nvPicPr>
          <p:cNvPr id="4" name="Google Shape;114;p25">
            <a:extLst>
              <a:ext uri="{FF2B5EF4-FFF2-40B4-BE49-F238E27FC236}">
                <a16:creationId xmlns:a16="http://schemas.microsoft.com/office/drawing/2014/main" xmlns="" id="{D389267A-C5D4-B64D-B3F8-C412D5B469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5487" y="532729"/>
            <a:ext cx="3114287" cy="53238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542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70EE512-C5C1-9D41-8D66-B0889E960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882" y="1888183"/>
            <a:ext cx="2322023" cy="2322023"/>
          </a:xfrm>
          <a:prstGeom prst="ellipse">
            <a:avLst/>
          </a:prstGeom>
          <a:effectLst>
            <a:outerShdw blurRad="139700" dist="25400" dir="5400000" algn="ctr" rotWithShape="0">
              <a:prstClr val="black">
                <a:alpha val="22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555A3C6-239C-974F-9138-9154A8FBA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824" y="1888183"/>
            <a:ext cx="2396438" cy="2396438"/>
          </a:xfrm>
          <a:prstGeom prst="ellipse">
            <a:avLst/>
          </a:prstGeom>
          <a:effectLst>
            <a:outerShdw blurRad="139700" dist="25400" dir="5400000" algn="ctr" rotWithShape="0">
              <a:prstClr val="black">
                <a:alpha val="22000"/>
              </a:prstClr>
            </a:outerShdw>
          </a:effectLst>
        </p:spPr>
      </p:pic>
      <p:sp>
        <p:nvSpPr>
          <p:cNvPr id="126" name="Google Shape;126;p27"/>
          <p:cNvSpPr txBox="1">
            <a:spLocks noGrp="1"/>
          </p:cNvSpPr>
          <p:nvPr>
            <p:ph type="title"/>
          </p:nvPr>
        </p:nvSpPr>
        <p:spPr>
          <a:xfrm>
            <a:off x="1314003" y="164592"/>
            <a:ext cx="10179788" cy="996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"/>
              <a:t>Meet Your Presenters</a:t>
            </a:r>
            <a:endParaRPr sz="1467"/>
          </a:p>
        </p:txBody>
      </p:sp>
      <p:sp>
        <p:nvSpPr>
          <p:cNvPr id="130" name="Google Shape;130;p27"/>
          <p:cNvSpPr txBox="1"/>
          <p:nvPr/>
        </p:nvSpPr>
        <p:spPr>
          <a:xfrm>
            <a:off x="3194571" y="4349863"/>
            <a:ext cx="1932641" cy="40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Jay </a:t>
            </a:r>
            <a:r>
              <a:rPr lang="en" sz="2000" b="1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Yeras</a:t>
            </a:r>
            <a:endParaRPr sz="1467" dirty="0"/>
          </a:p>
        </p:txBody>
      </p:sp>
      <p:sp>
        <p:nvSpPr>
          <p:cNvPr id="131" name="Google Shape;131;p27"/>
          <p:cNvSpPr txBox="1"/>
          <p:nvPr/>
        </p:nvSpPr>
        <p:spPr>
          <a:xfrm>
            <a:off x="7061722" y="4349863"/>
            <a:ext cx="1932641" cy="40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dk2"/>
                </a:solidFill>
                <a:latin typeface="Calibri"/>
                <a:cs typeface="Calibri"/>
              </a:rPr>
              <a:t>Tim </a:t>
            </a:r>
            <a:r>
              <a:rPr lang="en-US" sz="2000" b="1" dirty="0" err="1">
                <a:solidFill>
                  <a:schemeClr val="dk2"/>
                </a:solidFill>
                <a:latin typeface="Calibri"/>
                <a:cs typeface="Calibri"/>
              </a:rPr>
              <a:t>Buntel</a:t>
            </a:r>
            <a:endParaRPr sz="2000" b="1" dirty="0">
              <a:solidFill>
                <a:schemeClr val="dk2"/>
              </a:solidFill>
              <a:latin typeface="Calibri"/>
              <a:cs typeface="Calibri"/>
            </a:endParaRPr>
          </a:p>
        </p:txBody>
      </p:sp>
      <p:sp>
        <p:nvSpPr>
          <p:cNvPr id="134" name="Google Shape;134;p27"/>
          <p:cNvSpPr txBox="1"/>
          <p:nvPr/>
        </p:nvSpPr>
        <p:spPr>
          <a:xfrm>
            <a:off x="6829824" y="4736646"/>
            <a:ext cx="2292741" cy="76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DevOps Advocate</a:t>
            </a:r>
          </a:p>
          <a:p>
            <a:pPr algn="ctr"/>
            <a:r>
              <a:rPr lang="en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XebiaLabs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7"/>
          <p:cNvSpPr txBox="1"/>
          <p:nvPr/>
        </p:nvSpPr>
        <p:spPr>
          <a:xfrm>
            <a:off x="2609998" y="4769127"/>
            <a:ext cx="3101789" cy="735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Partner Solutions Architect</a:t>
            </a:r>
          </a:p>
          <a:p>
            <a:pPr algn="ctr"/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847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37D5B4E-0E2B-40E2-81BA-38BE68114C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008" y="234141"/>
            <a:ext cx="10387500" cy="614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4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059798-179F-614B-AC4E-2BF61E7E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Performers Are More Agile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xmlns="" id="{27E211B7-D7BF-994F-973E-97B0C391B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199" y="6045201"/>
            <a:ext cx="9560860" cy="23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050" dirty="0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sz="1050" dirty="0" err="1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sz="1050" dirty="0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  <p:sp>
        <p:nvSpPr>
          <p:cNvPr id="8" name="Shape 233">
            <a:extLst>
              <a:ext uri="{FF2B5EF4-FFF2-40B4-BE49-F238E27FC236}">
                <a16:creationId xmlns:a16="http://schemas.microsoft.com/office/drawing/2014/main" xmlns="" id="{57551D59-D446-4C4F-B3DD-5CB9EDF678C9}"/>
              </a:ext>
            </a:extLst>
          </p:cNvPr>
          <p:cNvSpPr txBox="1">
            <a:spLocks/>
          </p:cNvSpPr>
          <p:nvPr/>
        </p:nvSpPr>
        <p:spPr bwMode="auto">
          <a:xfrm>
            <a:off x="1407918" y="1613600"/>
            <a:ext cx="3250500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chemeClr val="tx2"/>
              </a:solidFill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3800" b="1" dirty="0">
                <a:solidFill>
                  <a:schemeClr val="tx2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46x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chemeClr val="tx2"/>
              </a:solidFill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hape 235">
            <a:extLst>
              <a:ext uri="{FF2B5EF4-FFF2-40B4-BE49-F238E27FC236}">
                <a16:creationId xmlns:a16="http://schemas.microsoft.com/office/drawing/2014/main" xmlns="" id="{69906B0D-17E5-7046-B8C8-396DBD8FB1B5}"/>
              </a:ext>
            </a:extLst>
          </p:cNvPr>
          <p:cNvSpPr txBox="1">
            <a:spLocks/>
          </p:cNvSpPr>
          <p:nvPr/>
        </p:nvSpPr>
        <p:spPr bwMode="auto">
          <a:xfrm>
            <a:off x="6109782" y="1518484"/>
            <a:ext cx="5060241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chemeClr val="tx2"/>
              </a:solidFill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fi-FI" sz="13800" b="1" dirty="0">
                <a:solidFill>
                  <a:schemeClr val="tx2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2,555</a:t>
            </a:r>
            <a:r>
              <a:rPr lang="en-US" sz="13800" b="1" dirty="0">
                <a:solidFill>
                  <a:schemeClr val="tx2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x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chemeClr val="tx2"/>
              </a:solidFill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Shape 236">
            <a:extLst>
              <a:ext uri="{FF2B5EF4-FFF2-40B4-BE49-F238E27FC236}">
                <a16:creationId xmlns:a16="http://schemas.microsoft.com/office/drawing/2014/main" xmlns="" id="{871AAA5B-EA30-0748-8BEB-BA3750D2FA4C}"/>
              </a:ext>
            </a:extLst>
          </p:cNvPr>
          <p:cNvSpPr txBox="1"/>
          <p:nvPr/>
        </p:nvSpPr>
        <p:spPr>
          <a:xfrm>
            <a:off x="1407918" y="3715333"/>
            <a:ext cx="3544615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more frequent deployments</a:t>
            </a:r>
          </a:p>
        </p:txBody>
      </p:sp>
      <p:sp>
        <p:nvSpPr>
          <p:cNvPr id="11" name="Shape 237">
            <a:extLst>
              <a:ext uri="{FF2B5EF4-FFF2-40B4-BE49-F238E27FC236}">
                <a16:creationId xmlns:a16="http://schemas.microsoft.com/office/drawing/2014/main" xmlns="" id="{67964957-72F7-994B-865A-66FE4A4F7BCE}"/>
              </a:ext>
            </a:extLst>
          </p:cNvPr>
          <p:cNvSpPr txBox="1"/>
          <p:nvPr/>
        </p:nvSpPr>
        <p:spPr>
          <a:xfrm>
            <a:off x="6403897" y="3715333"/>
            <a:ext cx="4766126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faster lead times from commit to deploy</a:t>
            </a:r>
          </a:p>
        </p:txBody>
      </p:sp>
    </p:spTree>
    <p:extLst>
      <p:ext uri="{BB962C8B-B14F-4D97-AF65-F5344CB8AC3E}">
        <p14:creationId xmlns:p14="http://schemas.microsoft.com/office/powerpoint/2010/main" val="185396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059798-179F-614B-AC4E-2BF61E7E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Performers Are More Reliable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xmlns="" id="{27E211B7-D7BF-994F-973E-97B0C391B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199" y="6045201"/>
            <a:ext cx="9560860" cy="23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050" dirty="0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sz="1050" dirty="0" err="1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sz="1050" dirty="0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  <p:sp>
        <p:nvSpPr>
          <p:cNvPr id="8" name="Shape 233">
            <a:extLst>
              <a:ext uri="{FF2B5EF4-FFF2-40B4-BE49-F238E27FC236}">
                <a16:creationId xmlns:a16="http://schemas.microsoft.com/office/drawing/2014/main" xmlns="" id="{57551D59-D446-4C4F-B3DD-5CB9EDF678C9}"/>
              </a:ext>
            </a:extLst>
          </p:cNvPr>
          <p:cNvSpPr txBox="1">
            <a:spLocks/>
          </p:cNvSpPr>
          <p:nvPr/>
        </p:nvSpPr>
        <p:spPr bwMode="auto">
          <a:xfrm>
            <a:off x="1314003" y="1518484"/>
            <a:ext cx="3250500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chemeClr val="tx2"/>
              </a:solidFill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3800" b="1" dirty="0">
                <a:solidFill>
                  <a:schemeClr val="tx2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7x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chemeClr val="tx2"/>
              </a:solidFill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hape 235">
            <a:extLst>
              <a:ext uri="{FF2B5EF4-FFF2-40B4-BE49-F238E27FC236}">
                <a16:creationId xmlns:a16="http://schemas.microsoft.com/office/drawing/2014/main" xmlns="" id="{69906B0D-17E5-7046-B8C8-396DBD8FB1B5}"/>
              </a:ext>
            </a:extLst>
          </p:cNvPr>
          <p:cNvSpPr txBox="1">
            <a:spLocks/>
          </p:cNvSpPr>
          <p:nvPr/>
        </p:nvSpPr>
        <p:spPr bwMode="auto">
          <a:xfrm>
            <a:off x="6109782" y="1518484"/>
            <a:ext cx="5060241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chemeClr val="tx2"/>
              </a:solidFill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fi-FI" sz="13800" b="1" dirty="0">
                <a:solidFill>
                  <a:schemeClr val="tx2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2,604</a:t>
            </a:r>
            <a:r>
              <a:rPr lang="en-US" sz="13800" b="1" dirty="0">
                <a:solidFill>
                  <a:schemeClr val="tx2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x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chemeClr val="tx2"/>
              </a:solidFill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Shape 236">
            <a:extLst>
              <a:ext uri="{FF2B5EF4-FFF2-40B4-BE49-F238E27FC236}">
                <a16:creationId xmlns:a16="http://schemas.microsoft.com/office/drawing/2014/main" xmlns="" id="{871AAA5B-EA30-0748-8BEB-BA3750D2FA4C}"/>
              </a:ext>
            </a:extLst>
          </p:cNvPr>
          <p:cNvSpPr txBox="1"/>
          <p:nvPr/>
        </p:nvSpPr>
        <p:spPr>
          <a:xfrm>
            <a:off x="1314003" y="3511923"/>
            <a:ext cx="3544615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lower change failure rate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(changes are 1/7 as likely to fail)</a:t>
            </a:r>
          </a:p>
        </p:txBody>
      </p:sp>
      <p:sp>
        <p:nvSpPr>
          <p:cNvPr id="11" name="Shape 237">
            <a:extLst>
              <a:ext uri="{FF2B5EF4-FFF2-40B4-BE49-F238E27FC236}">
                <a16:creationId xmlns:a16="http://schemas.microsoft.com/office/drawing/2014/main" xmlns="" id="{67964957-72F7-994B-865A-66FE4A4F7BCE}"/>
              </a:ext>
            </a:extLst>
          </p:cNvPr>
          <p:cNvSpPr txBox="1"/>
          <p:nvPr/>
        </p:nvSpPr>
        <p:spPr>
          <a:xfrm>
            <a:off x="6256839" y="3698166"/>
            <a:ext cx="4766126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time to recover from incidents </a:t>
            </a:r>
          </a:p>
        </p:txBody>
      </p:sp>
    </p:spTree>
    <p:extLst>
      <p:ext uri="{BB962C8B-B14F-4D97-AF65-F5344CB8AC3E}">
        <p14:creationId xmlns:p14="http://schemas.microsoft.com/office/powerpoint/2010/main" val="43358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059798-179F-614B-AC4E-2BF61E7E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Performers Do Cool Stuff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xmlns="" id="{27E211B7-D7BF-994F-973E-97B0C391B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199" y="6045201"/>
            <a:ext cx="9560860" cy="23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050" dirty="0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sz="1050" dirty="0" err="1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sz="1050" dirty="0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  <p:sp>
        <p:nvSpPr>
          <p:cNvPr id="8" name="Shape 233">
            <a:extLst>
              <a:ext uri="{FF2B5EF4-FFF2-40B4-BE49-F238E27FC236}">
                <a16:creationId xmlns:a16="http://schemas.microsoft.com/office/drawing/2014/main" xmlns="" id="{57551D59-D446-4C4F-B3DD-5CB9EDF678C9}"/>
              </a:ext>
            </a:extLst>
          </p:cNvPr>
          <p:cNvSpPr txBox="1">
            <a:spLocks/>
          </p:cNvSpPr>
          <p:nvPr/>
        </p:nvSpPr>
        <p:spPr bwMode="auto">
          <a:xfrm>
            <a:off x="1554975" y="1613600"/>
            <a:ext cx="3250500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chemeClr val="tx2"/>
              </a:solidFill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3800" b="1" dirty="0">
                <a:solidFill>
                  <a:schemeClr val="tx2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25%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chemeClr val="tx2"/>
              </a:solidFill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hape 235">
            <a:extLst>
              <a:ext uri="{FF2B5EF4-FFF2-40B4-BE49-F238E27FC236}">
                <a16:creationId xmlns:a16="http://schemas.microsoft.com/office/drawing/2014/main" xmlns="" id="{69906B0D-17E5-7046-B8C8-396DBD8FB1B5}"/>
              </a:ext>
            </a:extLst>
          </p:cNvPr>
          <p:cNvSpPr txBox="1">
            <a:spLocks/>
          </p:cNvSpPr>
          <p:nvPr/>
        </p:nvSpPr>
        <p:spPr bwMode="auto">
          <a:xfrm>
            <a:off x="6109781" y="1613600"/>
            <a:ext cx="5060241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chemeClr val="tx2"/>
              </a:solidFill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3800" b="1" dirty="0">
                <a:solidFill>
                  <a:schemeClr val="tx2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20%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chemeClr val="tx2"/>
              </a:solidFill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Shape 236">
            <a:extLst>
              <a:ext uri="{FF2B5EF4-FFF2-40B4-BE49-F238E27FC236}">
                <a16:creationId xmlns:a16="http://schemas.microsoft.com/office/drawing/2014/main" xmlns="" id="{871AAA5B-EA30-0748-8BEB-BA3750D2FA4C}"/>
              </a:ext>
            </a:extLst>
          </p:cNvPr>
          <p:cNvSpPr txBox="1"/>
          <p:nvPr/>
        </p:nvSpPr>
        <p:spPr>
          <a:xfrm>
            <a:off x="1407917" y="3702156"/>
            <a:ext cx="3544615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Less time spent on manual work</a:t>
            </a:r>
            <a:endParaRPr lang="en-US" sz="2000" dirty="0">
              <a:solidFill>
                <a:schemeClr val="tx2"/>
              </a:solidFill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Shape 237">
            <a:extLst>
              <a:ext uri="{FF2B5EF4-FFF2-40B4-BE49-F238E27FC236}">
                <a16:creationId xmlns:a16="http://schemas.microsoft.com/office/drawing/2014/main" xmlns="" id="{67964957-72F7-994B-865A-66FE4A4F7BCE}"/>
              </a:ext>
            </a:extLst>
          </p:cNvPr>
          <p:cNvSpPr txBox="1"/>
          <p:nvPr/>
        </p:nvSpPr>
        <p:spPr>
          <a:xfrm>
            <a:off x="6865965" y="3702156"/>
            <a:ext cx="3547872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More time spent on new work</a:t>
            </a:r>
          </a:p>
        </p:txBody>
      </p:sp>
    </p:spTree>
    <p:extLst>
      <p:ext uri="{BB962C8B-B14F-4D97-AF65-F5344CB8AC3E}">
        <p14:creationId xmlns:p14="http://schemas.microsoft.com/office/powerpoint/2010/main" val="363600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059798-179F-614B-AC4E-2BF61E7E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and Better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xmlns="" id="{27E211B7-D7BF-994F-973E-97B0C391B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199" y="6045201"/>
            <a:ext cx="9560860" cy="23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050" dirty="0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sz="1050" dirty="0" err="1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sz="1050" dirty="0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  <p:pic>
        <p:nvPicPr>
          <p:cNvPr id="16" name="Google Shape;123;p21">
            <a:extLst>
              <a:ext uri="{FF2B5EF4-FFF2-40B4-BE49-F238E27FC236}">
                <a16:creationId xmlns:a16="http://schemas.microsoft.com/office/drawing/2014/main" xmlns="" id="{84A924BF-4F28-AC4E-AB24-8ADA09F2C1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773501"/>
            <a:ext cx="4413268" cy="2272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24;p21">
            <a:extLst>
              <a:ext uri="{FF2B5EF4-FFF2-40B4-BE49-F238E27FC236}">
                <a16:creationId xmlns:a16="http://schemas.microsoft.com/office/drawing/2014/main" xmlns="" id="{B372A276-913B-8F48-A418-E81E887E266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3850407"/>
            <a:ext cx="4413268" cy="2083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25;p21">
            <a:extLst>
              <a:ext uri="{FF2B5EF4-FFF2-40B4-BE49-F238E27FC236}">
                <a16:creationId xmlns:a16="http://schemas.microsoft.com/office/drawing/2014/main" xmlns="" id="{578FE47A-26EF-6247-B916-BA8A121C497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501" y="1272165"/>
            <a:ext cx="7266897" cy="436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26;p21">
            <a:extLst>
              <a:ext uri="{FF2B5EF4-FFF2-40B4-BE49-F238E27FC236}">
                <a16:creationId xmlns:a16="http://schemas.microsoft.com/office/drawing/2014/main" xmlns="" id="{BE918DE1-CB9B-7441-92C1-BBF9C954CB7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1515" y="5153564"/>
            <a:ext cx="2222867" cy="596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011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54;p155">
            <a:extLst>
              <a:ext uri="{FF2B5EF4-FFF2-40B4-BE49-F238E27FC236}">
                <a16:creationId xmlns:a16="http://schemas.microsoft.com/office/drawing/2014/main" xmlns="" id="{B911FD4B-AB1A-3A47-B8A0-A9A5DBEA1B0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t="4133" b="4013"/>
          <a:stretch/>
        </p:blipFill>
        <p:spPr>
          <a:xfrm>
            <a:off x="770008" y="885991"/>
            <a:ext cx="10651985" cy="54087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D6D575F3-6A8D-C245-8C71-94C83F9F6FAB}"/>
              </a:ext>
            </a:extLst>
          </p:cNvPr>
          <p:cNvSpPr txBox="1">
            <a:spLocks/>
          </p:cNvSpPr>
          <p:nvPr/>
        </p:nvSpPr>
        <p:spPr>
          <a:xfrm>
            <a:off x="1006106" y="164592"/>
            <a:ext cx="10179788" cy="996306"/>
          </a:xfrm>
          <a:prstGeom prst="rect">
            <a:avLst/>
          </a:prstGeom>
        </p:spPr>
        <p:txBody>
          <a:bodyPr/>
          <a:lstStyle>
            <a:lvl1pPr algn="l" defTabSz="457189" rtl="0" eaLnBrk="1" latinLnBrk="0" hangingPunct="1">
              <a:spcBef>
                <a:spcPct val="0"/>
              </a:spcBef>
              <a:buNone/>
              <a:defRPr sz="2600" b="1" i="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000" dirty="0">
                <a:latin typeface="+mn-lt"/>
              </a:rPr>
              <a:t>So Many Tools!</a:t>
            </a:r>
          </a:p>
        </p:txBody>
      </p:sp>
    </p:spTree>
    <p:extLst>
      <p:ext uri="{BB962C8B-B14F-4D97-AF65-F5344CB8AC3E}">
        <p14:creationId xmlns:p14="http://schemas.microsoft.com/office/powerpoint/2010/main" val="154041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XebiaLabs">
      <a:dk1>
        <a:srgbClr val="778899"/>
      </a:dk1>
      <a:lt1>
        <a:srgbClr val="FFFFFF"/>
      </a:lt1>
      <a:dk2>
        <a:srgbClr val="495561"/>
      </a:dk2>
      <a:lt2>
        <a:srgbClr val="DC5332"/>
      </a:lt2>
      <a:accent1>
        <a:srgbClr val="07B153"/>
      </a:accent1>
      <a:accent2>
        <a:srgbClr val="007DC5"/>
      </a:accent2>
      <a:accent3>
        <a:srgbClr val="079948"/>
      </a:accent3>
      <a:accent4>
        <a:srgbClr val="E9BD1E"/>
      </a:accent4>
      <a:accent5>
        <a:srgbClr val="F37C20"/>
      </a:accent5>
      <a:accent6>
        <a:srgbClr val="00B2E7"/>
      </a:accent6>
      <a:hlink>
        <a:srgbClr val="AA217E"/>
      </a:hlink>
      <a:folHlink>
        <a:srgbClr val="00A2A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>
            <a:latin typeface="Calibri" charset="0"/>
            <a:ea typeface="Calibri" charset="0"/>
            <a:cs typeface="Calibri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3345FF4-6C68-B949-A48B-6C6824EE92ED}" vid="{E29757A3-3F6B-4946-A207-474BA17290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146</TotalTime>
  <Words>336</Words>
  <Application>Microsoft Macintosh PowerPoint</Application>
  <PresentationFormat>Widescreen</PresentationFormat>
  <Paragraphs>119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.AppleSystemUIFont</vt:lpstr>
      <vt:lpstr>Amazon Ember</vt:lpstr>
      <vt:lpstr>Calibri</vt:lpstr>
      <vt:lpstr>Helvetica Light</vt:lpstr>
      <vt:lpstr>Lucida Grande</vt:lpstr>
      <vt:lpstr>Merriweather Sans</vt:lpstr>
      <vt:lpstr>Wingdings</vt:lpstr>
      <vt:lpstr>Arial</vt:lpstr>
      <vt:lpstr>Theme1</vt:lpstr>
      <vt:lpstr>Dominate Your Enterprise and Your Software Delivery Using XebiaLabs and AWS</vt:lpstr>
      <vt:lpstr>Housekeeping </vt:lpstr>
      <vt:lpstr>Meet Your Presenters</vt:lpstr>
      <vt:lpstr>PowerPoint Presentation</vt:lpstr>
      <vt:lpstr>Elite Performers Are More Agile</vt:lpstr>
      <vt:lpstr>Elite Performers Are More Reliable</vt:lpstr>
      <vt:lpstr>Elite Performers Do Cool Stuff</vt:lpstr>
      <vt:lpstr>Better and Better</vt:lpstr>
      <vt:lpstr>PowerPoint Presentation</vt:lpstr>
      <vt:lpstr>Scaling Challenges</vt:lpstr>
      <vt:lpstr>PowerPoint Presentation</vt:lpstr>
      <vt:lpstr>The DevOps Platform for the Enterprise</vt:lpstr>
      <vt:lpstr>AWS Support In Platform 8.2</vt:lpstr>
      <vt:lpstr>Workflow</vt:lpstr>
      <vt:lpstr>PowerPoint Presentation</vt:lpstr>
      <vt:lpstr>PowerPoint Presentation</vt:lpstr>
      <vt:lpstr>Questions?</vt:lpstr>
      <vt:lpstr>Thank You!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Dominate your enterprise and your software delivery using XebiaLabs and AWS</dc:title>
  <dc:creator>Jennifer Staretorp</dc:creator>
  <cp:lastModifiedBy>Tim Buntel</cp:lastModifiedBy>
  <cp:revision>18</cp:revision>
  <dcterms:created xsi:type="dcterms:W3CDTF">2018-09-12T17:04:35Z</dcterms:created>
  <dcterms:modified xsi:type="dcterms:W3CDTF">2018-09-13T13:37:43Z</dcterms:modified>
</cp:coreProperties>
</file>